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8" r:id="rId3"/>
    <p:sldId id="274" r:id="rId4"/>
    <p:sldId id="275" r:id="rId5"/>
    <p:sldId id="279" r:id="rId6"/>
    <p:sldId id="278" r:id="rId7"/>
    <p:sldId id="280" r:id="rId8"/>
    <p:sldId id="276" r:id="rId9"/>
    <p:sldId id="277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EB862-F475-4966-83B3-E8AEC3489864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0116C-92DE-41E4-958A-D7DD2B05D7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3756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E534F-88FE-49D1-A7A6-CE67175DB10B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E3CFC-E8A6-4228-AA89-64B043F8A2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1956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94CF-BD7C-40BD-B80C-FE7915617F96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5C601-1392-45F3-9EE4-8C443BAF24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78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94CF-BD7C-40BD-B80C-FE7915617F96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5C601-1392-45F3-9EE4-8C443BAF24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7780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94CF-BD7C-40BD-B80C-FE7915617F96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5C601-1392-45F3-9EE4-8C443BAF24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283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94CF-BD7C-40BD-B80C-FE7915617F96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5C601-1392-45F3-9EE4-8C443BAF24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922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94CF-BD7C-40BD-B80C-FE7915617F96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5C601-1392-45F3-9EE4-8C443BAF24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2236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94CF-BD7C-40BD-B80C-FE7915617F96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5C601-1392-45F3-9EE4-8C443BAF24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295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94CF-BD7C-40BD-B80C-FE7915617F96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5C601-1392-45F3-9EE4-8C443BAF24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537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94CF-BD7C-40BD-B80C-FE7915617F96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5C601-1392-45F3-9EE4-8C443BAF24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0498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94CF-BD7C-40BD-B80C-FE7915617F96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5C601-1392-45F3-9EE4-8C443BAF24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8730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94CF-BD7C-40BD-B80C-FE7915617F96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5C601-1392-45F3-9EE4-8C443BAF24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8742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94CF-BD7C-40BD-B80C-FE7915617F96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5C601-1392-45F3-9EE4-8C443BAF24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1703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994CF-BD7C-40BD-B80C-FE7915617F96}" type="datetimeFigureOut">
              <a:rPr lang="en-US" smtClean="0"/>
              <a:pPr/>
              <a:t>4/25/2012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5C601-1392-45F3-9EE4-8C443BAF24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0764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Tools III:</a:t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dirty="0"/>
              <a:t>Presence, </a:t>
            </a:r>
            <a:r>
              <a:rPr lang="en-US" dirty="0" smtClean="0"/>
              <a:t>Interaction, Communication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10400" cy="1752600"/>
          </a:xfrm>
        </p:spPr>
        <p:txBody>
          <a:bodyPr/>
          <a:lstStyle/>
          <a:p>
            <a:pPr algn="r"/>
            <a:r>
              <a:rPr lang="en-US" dirty="0" smtClean="0"/>
              <a:t>EDC&amp;I 505 J</a:t>
            </a:r>
          </a:p>
          <a:p>
            <a:pPr algn="r"/>
            <a:r>
              <a:rPr lang="en-US" dirty="0" smtClean="0"/>
              <a:t>25 April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036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For 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Identify 3 new-to-you OL learning “practices.” </a:t>
            </a:r>
          </a:p>
          <a:p>
            <a:pPr lvl="1"/>
            <a:r>
              <a:rPr lang="en-US" dirty="0" smtClean="0"/>
              <a:t>Be ready to describe, and say what you think makes them “promising” approaches</a:t>
            </a:r>
            <a:endParaRPr lang="en-US" dirty="0"/>
          </a:p>
          <a:p>
            <a:r>
              <a:rPr lang="en-US" dirty="0"/>
              <a:t>Preparation for 5/9 </a:t>
            </a:r>
            <a:r>
              <a:rPr lang="en-US" dirty="0" smtClean="0"/>
              <a:t>synchronous </a:t>
            </a:r>
            <a:r>
              <a:rPr lang="en-US" dirty="0"/>
              <a:t>online </a:t>
            </a:r>
            <a:r>
              <a:rPr lang="en-US" dirty="0" smtClean="0"/>
              <a:t>session:  If you can, bring a laptop and mic/headphones so </a:t>
            </a:r>
            <a:r>
              <a:rPr lang="en-US" smtClean="0"/>
              <a:t>we </a:t>
            </a:r>
            <a:r>
              <a:rPr lang="en-US" smtClean="0"/>
              <a:t>can check </a:t>
            </a:r>
            <a:r>
              <a:rPr lang="en-US" dirty="0" smtClean="0"/>
              <a:t>the set-up</a:t>
            </a:r>
            <a:endParaRPr lang="en-US" dirty="0"/>
          </a:p>
          <a:p>
            <a:r>
              <a:rPr lang="en-US" dirty="0" smtClean="0"/>
              <a:t>Bring questions/concerns about your final project or paper for the “Project </a:t>
            </a:r>
            <a:r>
              <a:rPr lang="en-US" dirty="0"/>
              <a:t>Check-In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Read Palloff &amp; Pratt; Koh; Chang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Our Agenda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Some notes from AERA</a:t>
            </a:r>
          </a:p>
          <a:p>
            <a:r>
              <a:rPr lang="en-US" dirty="0" smtClean="0"/>
              <a:t>Debrief on 4/11-25 online </a:t>
            </a:r>
            <a:r>
              <a:rPr lang="en-US" dirty="0" smtClean="0"/>
              <a:t>session </a:t>
            </a:r>
          </a:p>
          <a:p>
            <a:pPr lvl="1"/>
            <a:r>
              <a:rPr lang="en-US" dirty="0" smtClean="0"/>
              <a:t>And some thoughts on “presence”</a:t>
            </a:r>
            <a:endParaRPr lang="en-US" dirty="0" smtClean="0"/>
          </a:p>
          <a:p>
            <a:r>
              <a:rPr lang="en-US" dirty="0" smtClean="0"/>
              <a:t>New Tool Presentations (6)</a:t>
            </a:r>
          </a:p>
          <a:p>
            <a:r>
              <a:rPr lang="en-US" dirty="0" smtClean="0"/>
              <a:t>Discuss Horton (Chs. 4, 10); Garrison; Cui</a:t>
            </a:r>
          </a:p>
          <a:p>
            <a:r>
              <a:rPr lang="en-US" dirty="0" smtClean="0"/>
              <a:t>Prepare for 5/2 session </a:t>
            </a:r>
          </a:p>
          <a:p>
            <a:pPr lvl="1"/>
            <a:r>
              <a:rPr lang="en-US" dirty="0" smtClean="0"/>
              <a:t>What are “practices”? (And what would make a practice “promising”?)</a:t>
            </a:r>
          </a:p>
          <a:p>
            <a:pPr lvl="1"/>
            <a:r>
              <a:rPr lang="en-US" dirty="0"/>
              <a:t>Preparation for 5/9 </a:t>
            </a:r>
            <a:r>
              <a:rPr lang="en-US" dirty="0" smtClean="0"/>
              <a:t>synchronous </a:t>
            </a:r>
            <a:r>
              <a:rPr lang="en-US" dirty="0"/>
              <a:t>online </a:t>
            </a:r>
            <a:r>
              <a:rPr lang="en-US" dirty="0" smtClean="0"/>
              <a:t>session</a:t>
            </a:r>
          </a:p>
          <a:p>
            <a:pPr lvl="1"/>
            <a:r>
              <a:rPr lang="en-US" dirty="0" smtClean="0"/>
              <a:t>Move 5/29 “Project Check-In” to 5/2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139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AERA</a:t>
            </a:r>
            <a:br>
              <a:rPr lang="en-US" dirty="0" smtClean="0"/>
            </a:br>
            <a:r>
              <a:rPr lang="en-US" sz="3100" dirty="0" smtClean="0"/>
              <a:t>(American Educational Research Association)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Meeting in Vancouver, BC, April 13-17</a:t>
            </a:r>
          </a:p>
          <a:p>
            <a:r>
              <a:rPr lang="en-US" dirty="0" smtClean="0"/>
              <a:t>Many sessions on OL </a:t>
            </a:r>
            <a:r>
              <a:rPr lang="en-US" dirty="0" smtClean="0"/>
              <a:t>learning/design; gems:</a:t>
            </a:r>
          </a:p>
          <a:p>
            <a:pPr lvl="1"/>
            <a:r>
              <a:rPr lang="en-US" dirty="0" smtClean="0"/>
              <a:t>Student “listening styles” in OL discussions vary; high participation ≠ deeper processing (Wise et al.; session 42.066)</a:t>
            </a:r>
          </a:p>
          <a:p>
            <a:pPr lvl="1"/>
            <a:r>
              <a:rPr lang="en-US" dirty="0" smtClean="0"/>
              <a:t>More instructor “pedagogical” posts </a:t>
            </a:r>
            <a:r>
              <a:rPr lang="en-US" dirty="0" smtClean="0">
                <a:sym typeface="Symbol"/>
              </a:rPr>
              <a:t> more student “critical thinking” posts (Henderson; same)</a:t>
            </a:r>
          </a:p>
          <a:p>
            <a:pPr lvl="1"/>
            <a:r>
              <a:rPr lang="en-US" dirty="0" smtClean="0">
                <a:sym typeface="Symbol"/>
              </a:rPr>
              <a:t>Students with high “learning presence” are more central and have more interactions (Shea; same)</a:t>
            </a:r>
          </a:p>
          <a:p>
            <a:pPr lvl="1"/>
            <a:r>
              <a:rPr lang="en-US" dirty="0" smtClean="0">
                <a:sym typeface="Symbol"/>
              </a:rPr>
              <a:t>Discussion boards lead to more “podium talk,” blogs lead to more sociable interaction (but maybe less learning) (Clark; same)</a:t>
            </a:r>
          </a:p>
          <a:p>
            <a:pPr lvl="1"/>
            <a:r>
              <a:rPr lang="en-US" dirty="0" smtClean="0">
                <a:sym typeface="Symbol"/>
              </a:rPr>
              <a:t>Higher Order Thinking (HOT) = associated with Application, Analysis, and Intellectual Modesty (Howard; same)</a:t>
            </a:r>
          </a:p>
          <a:p>
            <a:pPr lvl="1"/>
            <a:r>
              <a:rPr lang="en-US" dirty="0" smtClean="0">
                <a:sym typeface="Symbol"/>
              </a:rPr>
              <a:t>OL learning in US HSs:  Principals concerned re quality of OL courses, tend to privilege F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F experience (maybe too much) (Day; 54.070)</a:t>
            </a:r>
          </a:p>
          <a:p>
            <a:pPr lvl="1"/>
            <a:endParaRPr lang="en-US" dirty="0" smtClean="0">
              <a:sym typeface="Symbol"/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115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Debriefing on Our Asynchronous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Audience: </a:t>
            </a:r>
          </a:p>
          <a:p>
            <a:pPr marL="742950" lvl="2" indent="-342900"/>
            <a:r>
              <a:rPr lang="en-US" dirty="0" smtClean="0"/>
              <a:t>How did you feel as you worked on the questions / assignments provided by the presenters?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Presenters:  </a:t>
            </a:r>
          </a:p>
          <a:p>
            <a:pPr marL="742950" lvl="2" indent="-342900"/>
            <a:r>
              <a:rPr lang="en-US" dirty="0" smtClean="0"/>
              <a:t>Did you feel that you were in touch with the audience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sz="2800" dirty="0"/>
              <a:t>Presence: </a:t>
            </a:r>
          </a:p>
          <a:p>
            <a:pPr lvl="1"/>
            <a:r>
              <a:rPr lang="en-US" sz="2500" dirty="0" smtClean="0"/>
              <a:t>(In Catalyst) Did </a:t>
            </a:r>
            <a:r>
              <a:rPr lang="en-US" sz="2500" dirty="0" smtClean="0"/>
              <a:t>you have a feeling that you were “there,” interacting with other people, working in a virtual space, or did the experience seem impersonal?</a:t>
            </a:r>
          </a:p>
          <a:p>
            <a:pPr lvl="1"/>
            <a:r>
              <a:rPr lang="en-US" sz="2500" dirty="0" smtClean="0"/>
              <a:t>(</a:t>
            </a:r>
            <a:r>
              <a:rPr lang="en-US" sz="2500" dirty="0" smtClean="0"/>
              <a:t>In tools presented) </a:t>
            </a:r>
            <a:r>
              <a:rPr lang="en-US" sz="2500" dirty="0" smtClean="0"/>
              <a:t>Did </a:t>
            </a:r>
            <a:r>
              <a:rPr lang="en-US" sz="2500" dirty="0" smtClean="0"/>
              <a:t>you feel “immersed” in the setting, medium, tool?</a:t>
            </a:r>
          </a:p>
          <a:p>
            <a:pPr lvl="1"/>
            <a:r>
              <a:rPr lang="en-US" sz="2500" dirty="0" smtClean="0"/>
              <a:t>Did the tool environment feel realistic, “natural,” or was it contrived</a:t>
            </a:r>
            <a:r>
              <a:rPr lang="en-US" sz="2500" dirty="0" smtClean="0"/>
              <a:t>?</a:t>
            </a:r>
          </a:p>
          <a:p>
            <a:pPr lvl="1"/>
            <a:r>
              <a:rPr lang="en-US" sz="2500" dirty="0" smtClean="0"/>
              <a:t>Did you feel </a:t>
            </a:r>
            <a:r>
              <a:rPr lang="en-US" sz="2500" i="1" dirty="0" smtClean="0"/>
              <a:t>engaged, intellectually active</a:t>
            </a:r>
            <a:r>
              <a:rPr lang="en-US" sz="2500" dirty="0" smtClean="0"/>
              <a:t> as you worked with the tool?</a:t>
            </a:r>
            <a:endParaRPr lang="en-US" sz="2500" dirty="0" smtClean="0"/>
          </a:p>
          <a:p>
            <a:r>
              <a:rPr lang="en-US" sz="2800" dirty="0" smtClean="0"/>
              <a:t>How much </a:t>
            </a:r>
            <a:r>
              <a:rPr lang="en-US" sz="2800" i="1" dirty="0" smtClean="0"/>
              <a:t>time</a:t>
            </a:r>
            <a:r>
              <a:rPr lang="en-US" sz="2800" dirty="0" smtClean="0"/>
              <a:t> did you spend on the work (compared with what you typically spend on preparing for this or another class)?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48034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What Provides Presence?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Avatars?</a:t>
            </a:r>
          </a:p>
          <a:p>
            <a:r>
              <a:rPr lang="en-US" dirty="0" smtClean="0"/>
              <a:t>Images?</a:t>
            </a:r>
          </a:p>
          <a:p>
            <a:r>
              <a:rPr lang="en-US" dirty="0" smtClean="0"/>
              <a:t>Activities?</a:t>
            </a:r>
          </a:p>
          <a:p>
            <a:r>
              <a:rPr lang="en-US" dirty="0" smtClean="0"/>
              <a:t>Robotic realism?</a:t>
            </a:r>
          </a:p>
          <a:p>
            <a:pPr lvl="1"/>
            <a:r>
              <a:rPr lang="en-US" dirty="0" smtClean="0"/>
              <a:t>(But not via the “uncanny valley”!)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71600"/>
            <a:ext cx="4038600" cy="2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3276600"/>
            <a:ext cx="2619375" cy="200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505200"/>
            <a:ext cx="1795517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Social Presence and its Components: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Specific to Online Learning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Social </a:t>
            </a:r>
            <a:r>
              <a:rPr lang="en-US" b="1" dirty="0" smtClean="0"/>
              <a:t>Presence</a:t>
            </a:r>
          </a:p>
          <a:p>
            <a:r>
              <a:rPr lang="en-US" b="1" dirty="0" smtClean="0"/>
              <a:t>Cognitive </a:t>
            </a:r>
            <a:r>
              <a:rPr lang="en-US" b="1" dirty="0" smtClean="0"/>
              <a:t>Presence </a:t>
            </a:r>
            <a:endParaRPr lang="en-US" b="1" dirty="0" smtClean="0"/>
          </a:p>
          <a:p>
            <a:r>
              <a:rPr lang="en-US" b="1" dirty="0" smtClean="0"/>
              <a:t>Teaching Presence</a:t>
            </a:r>
          </a:p>
          <a:p>
            <a:endParaRPr lang="en-US" b="1" dirty="0" smtClean="0"/>
          </a:p>
          <a:p>
            <a:r>
              <a:rPr lang="en-US" b="1" dirty="0" smtClean="0"/>
              <a:t>…Are there others?</a:t>
            </a:r>
            <a:endParaRPr lang="en-US" b="1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1562" y="2315369"/>
            <a:ext cx="357187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74638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Social Presence </a:t>
            </a:r>
            <a:r>
              <a:rPr lang="en-US" dirty="0" smtClean="0"/>
              <a:t>More Generally: </a:t>
            </a:r>
            <a:br>
              <a:rPr lang="en-US" dirty="0" smtClean="0"/>
            </a:br>
            <a:r>
              <a:rPr lang="en-US" dirty="0" smtClean="0"/>
              <a:t>Trust and 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elements in social relationships generally, and in online presence</a:t>
            </a:r>
          </a:p>
          <a:p>
            <a:r>
              <a:rPr lang="en-US" dirty="0" smtClean="0"/>
              <a:t>Cf</a:t>
            </a:r>
            <a:r>
              <a:rPr lang="en-US" dirty="0" smtClean="0"/>
              <a:t>.: “good </a:t>
            </a:r>
            <a:r>
              <a:rPr lang="en-US" dirty="0" smtClean="0"/>
              <a:t>Samaritans” </a:t>
            </a:r>
            <a:r>
              <a:rPr lang="en-US" dirty="0" smtClean="0"/>
              <a:t>in online knowledge </a:t>
            </a:r>
            <a:r>
              <a:rPr lang="en-US" dirty="0" smtClean="0"/>
              <a:t>forums</a:t>
            </a:r>
          </a:p>
          <a:p>
            <a:r>
              <a:rPr lang="en-US" dirty="0" smtClean="0"/>
              <a:t>Related to </a:t>
            </a:r>
            <a:r>
              <a:rPr lang="en-US" dirty="0" smtClean="0"/>
              <a:t>affiliative</a:t>
            </a:r>
            <a:r>
              <a:rPr lang="en-US" dirty="0" smtClean="0"/>
              <a:t> tendency, </a:t>
            </a:r>
            <a:r>
              <a:rPr lang="en-US" dirty="0" smtClean="0"/>
              <a:t>self-esteem</a:t>
            </a:r>
            <a:r>
              <a:rPr lang="en-US" dirty="0" smtClean="0"/>
              <a:t>, </a:t>
            </a:r>
            <a:r>
              <a:rPr lang="en-US" dirty="0" smtClean="0"/>
              <a:t>“public individuation”</a:t>
            </a:r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524000"/>
            <a:ext cx="231457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4542" y="3657600"/>
            <a:ext cx="2632758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3276600"/>
            <a:ext cx="174307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New Tool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Saki </a:t>
            </a:r>
            <a:r>
              <a:rPr lang="en-US" dirty="0" smtClean="0"/>
              <a:t>U.</a:t>
            </a:r>
          </a:p>
          <a:p>
            <a:r>
              <a:rPr lang="en-US" dirty="0" smtClean="0"/>
              <a:t>Liz S.</a:t>
            </a:r>
          </a:p>
          <a:p>
            <a:r>
              <a:rPr lang="en-US" dirty="0" smtClean="0"/>
              <a:t>Alyson B.</a:t>
            </a:r>
          </a:p>
          <a:p>
            <a:r>
              <a:rPr lang="en-US" dirty="0" smtClean="0"/>
              <a:t>Daniel N.</a:t>
            </a:r>
          </a:p>
          <a:p>
            <a:r>
              <a:rPr lang="en-US" dirty="0" smtClean="0"/>
              <a:t>Bill A.</a:t>
            </a:r>
          </a:p>
          <a:p>
            <a:r>
              <a:rPr lang="en-US" dirty="0" smtClean="0"/>
              <a:t>Pamela </a:t>
            </a:r>
            <a:r>
              <a:rPr lang="en-US" dirty="0"/>
              <a:t>L.</a:t>
            </a:r>
          </a:p>
        </p:txBody>
      </p:sp>
    </p:spTree>
    <p:extLst>
      <p:ext uri="{BB962C8B-B14F-4D97-AF65-F5344CB8AC3E}">
        <p14:creationId xmlns:p14="http://schemas.microsoft.com/office/powerpoint/2010/main" xmlns="" val="244457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Horton, Ch. </a:t>
            </a:r>
            <a:r>
              <a:rPr lang="en-US" dirty="0" smtClean="0"/>
              <a:t>4 (“Connect” activities)</a:t>
            </a:r>
          </a:p>
          <a:p>
            <a:pPr lvl="1"/>
            <a:r>
              <a:rPr lang="en-US" dirty="0" smtClean="0"/>
              <a:t>Imagine that you are designing online materials to train people in a critical task that affects the safety of others (airline pilot, </a:t>
            </a:r>
            <a:r>
              <a:rPr lang="en-US" dirty="0" smtClean="0"/>
              <a:t>HazMat</a:t>
            </a:r>
            <a:r>
              <a:rPr lang="en-US" dirty="0" smtClean="0"/>
              <a:t> team member, police officer).  What sorts of “Connect” activities would be most appropriate for particular aspects of their work?</a:t>
            </a:r>
            <a:endParaRPr lang="en-US" dirty="0" smtClean="0"/>
          </a:p>
          <a:p>
            <a:r>
              <a:rPr lang="en-US" dirty="0" smtClean="0"/>
              <a:t>Horton, Ch. </a:t>
            </a:r>
            <a:r>
              <a:rPr lang="en-US" dirty="0" smtClean="0"/>
              <a:t>10  (Virtual Classroom)</a:t>
            </a:r>
          </a:p>
          <a:p>
            <a:pPr lvl="1"/>
            <a:r>
              <a:rPr lang="en-US" dirty="0" smtClean="0"/>
              <a:t>We’ll be using Adobe Connect for our synchronous session on 5/9.  In light of Horton’s discussion of teaching in a virtual classroom, what are the special constraints, tasks that you will need to be aware of in being either a presenter or a participant that evening?</a:t>
            </a:r>
            <a:endParaRPr lang="en-US" dirty="0" smtClean="0"/>
          </a:p>
          <a:p>
            <a:r>
              <a:rPr lang="en-US" dirty="0" smtClean="0"/>
              <a:t>Cui </a:t>
            </a:r>
            <a:r>
              <a:rPr lang="en-US" dirty="0" smtClean="0"/>
              <a:t>et al.</a:t>
            </a:r>
          </a:p>
          <a:p>
            <a:pPr lvl="1"/>
            <a:r>
              <a:rPr lang="en-US" dirty="0" smtClean="0"/>
              <a:t>What factors are most central to </a:t>
            </a:r>
            <a:r>
              <a:rPr lang="en-US" i="1" dirty="0" smtClean="0"/>
              <a:t>your own definition </a:t>
            </a:r>
            <a:r>
              <a:rPr lang="en-US" dirty="0" smtClean="0"/>
              <a:t>of “social presence” for online learning (or in CMC in general)?</a:t>
            </a:r>
          </a:p>
          <a:p>
            <a:r>
              <a:rPr lang="en-US" dirty="0" smtClean="0"/>
              <a:t>Garrison &amp; Cleveland-Innes</a:t>
            </a:r>
          </a:p>
          <a:p>
            <a:pPr lvl="1"/>
            <a:r>
              <a:rPr lang="en-US" dirty="0" smtClean="0"/>
              <a:t>Did the approaches we used in our asynchronous session facilitate a “deep approach” to learning?  What could have promoted deeper engagement?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551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</TotalTime>
  <Words>721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Tools III:   Presence, Interaction, Communication</vt:lpstr>
      <vt:lpstr>Our Agenda Today</vt:lpstr>
      <vt:lpstr>AERA (American Educational Research Association)</vt:lpstr>
      <vt:lpstr>Debriefing on Our Asynchronous Session</vt:lpstr>
      <vt:lpstr>What Provides Presence?</vt:lpstr>
      <vt:lpstr>Social Presence and its Components:  Specific to Online Learning</vt:lpstr>
      <vt:lpstr>Social Presence More Generally:  Trust and Influence</vt:lpstr>
      <vt:lpstr>New Tool Presentations</vt:lpstr>
      <vt:lpstr>Questions</vt:lpstr>
      <vt:lpstr>For Next Week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Invisible Infrastructure of Education</dc:title>
  <dc:creator>S Kerr</dc:creator>
  <cp:lastModifiedBy>stkerr</cp:lastModifiedBy>
  <cp:revision>74</cp:revision>
  <dcterms:created xsi:type="dcterms:W3CDTF">2012-04-03T22:04:01Z</dcterms:created>
  <dcterms:modified xsi:type="dcterms:W3CDTF">2012-04-25T23:07:42Z</dcterms:modified>
</cp:coreProperties>
</file>